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9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3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134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57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197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54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46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222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040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282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615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430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036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509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079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859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38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8901A-44F8-41B5-BF02-212E21CF0E7B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4FDA4-732E-416C-AF6F-9FA02F3E8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084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514600"/>
            <a:ext cx="8144134" cy="1373070"/>
          </a:xfrm>
        </p:spPr>
        <p:txBody>
          <a:bodyPr/>
          <a:lstStyle/>
          <a:p>
            <a:r>
              <a:rPr lang="en-US" sz="7200" dirty="0" smtClean="0"/>
              <a:t>‘Free Response’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521113"/>
            <a:ext cx="8144134" cy="1117687"/>
          </a:xfrm>
        </p:spPr>
        <p:txBody>
          <a:bodyPr/>
          <a:lstStyle/>
          <a:p>
            <a:r>
              <a:rPr lang="en-US" dirty="0" smtClean="0"/>
              <a:t>ADVANCED PLACEMENT ENGLISH</a:t>
            </a:r>
            <a:br>
              <a:rPr lang="en-US" dirty="0" smtClean="0"/>
            </a:br>
            <a:r>
              <a:rPr lang="en-US" dirty="0" smtClean="0"/>
              <a:t>LITERATURE &amp; COMPOSITION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914400"/>
            <a:ext cx="8144134" cy="13730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 smtClean="0"/>
              <a:t>THE ESSAYS: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323573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GRAMMAR &amp; POINTING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2400"/>
              </a:spcAft>
              <a:buNone/>
            </a:pPr>
            <a:r>
              <a:rPr lang="en-US" sz="4000" dirty="0"/>
              <a:t>Use the grammar and punctuation to help with understanding, especially in poems.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000" dirty="0"/>
              <a:t>Mark up the text.</a:t>
            </a:r>
          </a:p>
        </p:txBody>
      </p:sp>
    </p:spTree>
    <p:extLst>
      <p:ext uri="{BB962C8B-B14F-4D97-AF65-F5344CB8AC3E}">
        <p14:creationId xmlns:p14="http://schemas.microsoft.com/office/powerpoint/2010/main" val="121727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RHYME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00000"/>
              </a:lnSpc>
              <a:spcAft>
                <a:spcPts val="2400"/>
              </a:spcAft>
              <a:buNone/>
            </a:pPr>
            <a:r>
              <a:rPr lang="en-US" sz="4000" dirty="0"/>
              <a:t>Use the standard convention for charting a poem’s rhyme scheme. Letter throughout the poem; do not restart with each stanza.</a:t>
            </a:r>
          </a:p>
          <a:p>
            <a:pPr marL="0" indent="0">
              <a:buNone/>
            </a:pPr>
            <a:r>
              <a:rPr lang="en-US" sz="4000" dirty="0"/>
              <a:t>Mention the rhyme </a:t>
            </a:r>
            <a:r>
              <a:rPr lang="en-US" sz="4000" i="1" dirty="0"/>
              <a:t>only</a:t>
            </a:r>
            <a:r>
              <a:rPr lang="en-US" sz="4000" dirty="0"/>
              <a:t> to tell </a:t>
            </a:r>
            <a:r>
              <a:rPr lang="en-US" sz="4000" i="1" dirty="0"/>
              <a:t>why</a:t>
            </a:r>
            <a:r>
              <a:rPr lang="en-US" sz="4000" dirty="0"/>
              <a:t> or </a:t>
            </a:r>
            <a:r>
              <a:rPr lang="en-US" sz="4000" i="1" dirty="0"/>
              <a:t>how</a:t>
            </a:r>
            <a:r>
              <a:rPr lang="en-US" sz="4000" dirty="0"/>
              <a:t> the poet is using it.</a:t>
            </a:r>
          </a:p>
        </p:txBody>
      </p:sp>
    </p:spTree>
    <p:extLst>
      <p:ext uri="{BB962C8B-B14F-4D97-AF65-F5344CB8AC3E}">
        <p14:creationId xmlns:p14="http://schemas.microsoft.com/office/powerpoint/2010/main" val="1354608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4000" dirty="0"/>
              <a:t>Increase your </a:t>
            </a:r>
            <a:r>
              <a:rPr lang="en-US" sz="4000" dirty="0" smtClean="0"/>
              <a:t>writing vocabulary</a:t>
            </a:r>
            <a:r>
              <a:rPr lang="en-US" sz="4000" dirty="0"/>
              <a:t>. </a:t>
            </a:r>
            <a:endParaRPr lang="en-US" sz="40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sz="4000" i="1" dirty="0" smtClean="0"/>
              <a:t>Pay </a:t>
            </a:r>
            <a:r>
              <a:rPr lang="en-US" sz="4000" i="1" dirty="0"/>
              <a:t>particular attention to words that have taken on new slang meanings </a:t>
            </a:r>
            <a:r>
              <a:rPr lang="en-US" sz="4000" dirty="0"/>
              <a:t>(</a:t>
            </a:r>
            <a:r>
              <a:rPr lang="en-US" sz="4000" dirty="0" smtClean="0"/>
              <a:t>awesome, </a:t>
            </a:r>
            <a:r>
              <a:rPr lang="en-US" sz="4000" dirty="0"/>
              <a:t>incredible, mad,</a:t>
            </a:r>
            <a:r>
              <a:rPr lang="en-US" sz="4000" i="1" dirty="0"/>
              <a:t> and the like). Use them literally only.</a:t>
            </a:r>
          </a:p>
        </p:txBody>
      </p:sp>
    </p:spTree>
    <p:extLst>
      <p:ext uri="{BB962C8B-B14F-4D97-AF65-F5344CB8AC3E}">
        <p14:creationId xmlns:p14="http://schemas.microsoft.com/office/powerpoint/2010/main" val="67672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4000" dirty="0"/>
              <a:t>Know and review often common allusions, especially those from the Bible and from Greek &amp; Roman myth.</a:t>
            </a:r>
          </a:p>
        </p:txBody>
      </p:sp>
    </p:spTree>
    <p:extLst>
      <p:ext uri="{BB962C8B-B14F-4D97-AF65-F5344CB8AC3E}">
        <p14:creationId xmlns:p14="http://schemas.microsoft.com/office/powerpoint/2010/main" val="54099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an envoy…</a:t>
            </a:r>
            <a:endParaRPr lang="en-US" sz="2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 smtClean="0"/>
              <a:t>May the Force be with you.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8823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649084"/>
            <a:ext cx="9613861" cy="35993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Keep a balance between details from the text and your commentary on them.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The ideal ratio is </a:t>
            </a:r>
            <a:r>
              <a:rPr lang="en-US" sz="4000" dirty="0" smtClean="0"/>
              <a:t>1:2—the text (1) to your analysis (2).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2104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Keep direct quotations to just a few words—preferably one or two.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Weave your quotations into your own </a:t>
            </a:r>
            <a:r>
              <a:rPr lang="en-US" sz="4000" dirty="0" smtClean="0"/>
              <a:t>sentences.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74906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9"/>
            <a:ext cx="10521079" cy="4038601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4000" dirty="0"/>
              <a:t>Avoid introductions that:</a:t>
            </a:r>
          </a:p>
          <a:p>
            <a:pPr marL="914400" indent="-457200">
              <a:lnSpc>
                <a:spcPct val="100000"/>
              </a:lnSpc>
              <a:spcAft>
                <a:spcPts val="1200"/>
              </a:spcAft>
              <a:buFont typeface="Courier New" pitchFamily="49" charset="0"/>
              <a:buChar char="o"/>
            </a:pPr>
            <a:r>
              <a:rPr lang="en-US" sz="4000" dirty="0"/>
              <a:t>Use a ‘funnel’ construction starting with huge generalizations</a:t>
            </a:r>
          </a:p>
          <a:p>
            <a:pPr marL="914400" indent="-457200">
              <a:lnSpc>
                <a:spcPct val="100000"/>
              </a:lnSpc>
              <a:spcAft>
                <a:spcPts val="1200"/>
              </a:spcAft>
              <a:buFont typeface="Courier New" pitchFamily="49" charset="0"/>
              <a:buChar char="o"/>
            </a:pPr>
            <a:r>
              <a:rPr lang="en-US" sz="4000" dirty="0"/>
              <a:t>Are more than two sentences long</a:t>
            </a:r>
          </a:p>
          <a:p>
            <a:pPr marL="914400" indent="-45720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4000" dirty="0"/>
              <a:t>Use the word ‘history’ or ‘time’ or ‘year’</a:t>
            </a:r>
          </a:p>
        </p:txBody>
      </p:sp>
    </p:spTree>
    <p:extLst>
      <p:ext uri="{BB962C8B-B14F-4D97-AF65-F5344CB8AC3E}">
        <p14:creationId xmlns:p14="http://schemas.microsoft.com/office/powerpoint/2010/main" val="2847765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GOING ASTRAY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4000" dirty="0"/>
              <a:t>Take care with ‘extra-literary’ information:</a:t>
            </a:r>
          </a:p>
          <a:p>
            <a:pPr marL="658368" indent="-457200">
              <a:lnSpc>
                <a:spcPct val="100000"/>
              </a:lnSpc>
              <a:spcAft>
                <a:spcPts val="1800"/>
              </a:spcAft>
              <a:buFont typeface="Courier New" pitchFamily="49" charset="0"/>
              <a:buChar char="o"/>
            </a:pPr>
            <a:r>
              <a:rPr lang="en-US" sz="4000" dirty="0"/>
              <a:t>taking guesses about a writer’s life or background</a:t>
            </a:r>
          </a:p>
          <a:p>
            <a:pPr marL="658368" indent="-457200">
              <a:buFont typeface="Courier New" pitchFamily="49" charset="0"/>
              <a:buChar char="o"/>
            </a:pPr>
            <a:r>
              <a:rPr lang="en-US" sz="4000" dirty="0"/>
              <a:t>t</a:t>
            </a:r>
            <a:r>
              <a:rPr lang="en-US" sz="4000" dirty="0" smtClean="0"/>
              <a:t>aking </a:t>
            </a:r>
            <a:r>
              <a:rPr lang="en-US" sz="4000" dirty="0"/>
              <a:t>sidetracks into history lessons</a:t>
            </a:r>
          </a:p>
        </p:txBody>
      </p:sp>
    </p:spTree>
    <p:extLst>
      <p:ext uri="{BB962C8B-B14F-4D97-AF65-F5344CB8AC3E}">
        <p14:creationId xmlns:p14="http://schemas.microsoft.com/office/powerpoint/2010/main" val="31076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4000" dirty="0"/>
              <a:t>Keep your audience in mind throughout your writing</a:t>
            </a:r>
          </a:p>
          <a:p>
            <a:pPr marL="685800" indent="0">
              <a:buNone/>
            </a:pPr>
            <a:r>
              <a:rPr lang="en-US" sz="4000" i="1" dirty="0">
                <a:latin typeface="Cambria" panose="02040503050406030204" pitchFamily="18" charset="0"/>
              </a:rPr>
              <a:t>(They know the entire work by heart—every detail. They just don’t know what it means.)</a:t>
            </a:r>
          </a:p>
        </p:txBody>
      </p:sp>
    </p:spTree>
    <p:extLst>
      <p:ext uri="{BB962C8B-B14F-4D97-AF65-F5344CB8AC3E}">
        <p14:creationId xmlns:p14="http://schemas.microsoft.com/office/powerpoint/2010/main" val="2863359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4000" dirty="0"/>
              <a:t>Identify writers by their last name only, except at the first reference </a:t>
            </a:r>
            <a:endParaRPr lang="en-US" sz="4000" dirty="0" smtClean="0"/>
          </a:p>
          <a:p>
            <a:pPr marL="457200" indent="0">
              <a:lnSpc>
                <a:spcPct val="110000"/>
              </a:lnSpc>
              <a:spcAft>
                <a:spcPts val="3600"/>
              </a:spcAft>
              <a:buNone/>
            </a:pPr>
            <a:r>
              <a:rPr lang="en-US" sz="4000" i="1" dirty="0" smtClean="0">
                <a:latin typeface="Cambria" panose="02040503050406030204" pitchFamily="18" charset="0"/>
              </a:rPr>
              <a:t>[</a:t>
            </a:r>
            <a:r>
              <a:rPr lang="en-US" sz="4000" i="1" dirty="0">
                <a:latin typeface="Cambria" panose="02040503050406030204" pitchFamily="18" charset="0"/>
              </a:rPr>
              <a:t>exceptions </a:t>
            </a:r>
            <a:r>
              <a:rPr lang="en-US" sz="4000" i="1" dirty="0" smtClean="0">
                <a:latin typeface="Cambria" panose="02040503050406030204" pitchFamily="18" charset="0"/>
              </a:rPr>
              <a:t>to the ‘full first reference’ are </a:t>
            </a:r>
            <a:r>
              <a:rPr lang="en-US" sz="4000" i="1" dirty="0">
                <a:latin typeface="Cambria" panose="02040503050406030204" pitchFamily="18" charset="0"/>
              </a:rPr>
              <a:t>Shakespeare, Cervantes, and Dante]</a:t>
            </a:r>
          </a:p>
          <a:p>
            <a:pPr marL="0" indent="0">
              <a:buNone/>
            </a:pPr>
            <a:r>
              <a:rPr lang="en-US" sz="4000" dirty="0"/>
              <a:t>Use the writers’ names constantly.</a:t>
            </a:r>
          </a:p>
        </p:txBody>
      </p:sp>
    </p:spTree>
    <p:extLst>
      <p:ext uri="{BB962C8B-B14F-4D97-AF65-F5344CB8AC3E}">
        <p14:creationId xmlns:p14="http://schemas.microsoft.com/office/powerpoint/2010/main" val="416424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Aft>
                <a:spcPts val="4800"/>
              </a:spcAft>
              <a:buNone/>
            </a:pPr>
            <a:r>
              <a:rPr lang="en-US" sz="4000" dirty="0"/>
              <a:t>Write in black or dark blue ink.</a:t>
            </a:r>
          </a:p>
          <a:p>
            <a:pPr marL="0" indent="0">
              <a:spcAft>
                <a:spcPts val="4800"/>
              </a:spcAft>
              <a:buNone/>
            </a:pPr>
            <a:r>
              <a:rPr lang="en-US" sz="4000" dirty="0"/>
              <a:t>Write clearly.</a:t>
            </a:r>
          </a:p>
          <a:p>
            <a:pPr marL="0" indent="0">
              <a:buNone/>
            </a:pPr>
            <a:r>
              <a:rPr lang="en-US" sz="4000" dirty="0"/>
              <a:t>Cross out neatly, and avoid trying to obliterate.</a:t>
            </a:r>
          </a:p>
        </p:txBody>
      </p:sp>
    </p:spTree>
    <p:extLst>
      <p:ext uri="{BB962C8B-B14F-4D97-AF65-F5344CB8AC3E}">
        <p14:creationId xmlns:p14="http://schemas.microsoft.com/office/powerpoint/2010/main" val="426987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0000"/>
              </a:lnSpc>
              <a:spcAft>
                <a:spcPts val="1800"/>
              </a:spcAft>
              <a:buNone/>
            </a:pPr>
            <a:r>
              <a:rPr lang="en-US" sz="4000" dirty="0"/>
              <a:t>Identify the four basic elements of a poem.</a:t>
            </a:r>
          </a:p>
          <a:p>
            <a:pPr marL="1005840" indent="-571500">
              <a:lnSpc>
                <a:spcPct val="110000"/>
              </a:lnSpc>
              <a:spcAft>
                <a:spcPts val="1800"/>
              </a:spcAft>
              <a:buFont typeface="Wingdings" pitchFamily="2" charset="2"/>
              <a:buChar char="Ø"/>
            </a:pPr>
            <a:r>
              <a:rPr lang="en-US" sz="4000" dirty="0"/>
              <a:t>The speaker(s)</a:t>
            </a:r>
          </a:p>
          <a:p>
            <a:pPr marL="1005840" indent="-571500">
              <a:lnSpc>
                <a:spcPct val="110000"/>
              </a:lnSpc>
              <a:spcAft>
                <a:spcPts val="1800"/>
              </a:spcAft>
              <a:buFont typeface="Wingdings" pitchFamily="2" charset="2"/>
              <a:buChar char="Ø"/>
            </a:pPr>
            <a:r>
              <a:rPr lang="en-US" sz="4000" dirty="0"/>
              <a:t>Whom/what is spoken to</a:t>
            </a:r>
          </a:p>
          <a:p>
            <a:pPr marL="1005840" indent="-571500">
              <a:lnSpc>
                <a:spcPct val="110000"/>
              </a:lnSpc>
              <a:spcAft>
                <a:spcPts val="1800"/>
              </a:spcAft>
              <a:buFont typeface="Wingdings" pitchFamily="2" charset="2"/>
              <a:buChar char="Ø"/>
            </a:pPr>
            <a:r>
              <a:rPr lang="en-US" sz="4000" dirty="0"/>
              <a:t>The setting</a:t>
            </a:r>
          </a:p>
          <a:p>
            <a:pPr marL="1005840" indent="-571500">
              <a:lnSpc>
                <a:spcPct val="110000"/>
              </a:lnSpc>
              <a:spcAft>
                <a:spcPts val="1800"/>
              </a:spcAft>
              <a:buFont typeface="Wingdings" pitchFamily="2" charset="2"/>
              <a:buChar char="Ø"/>
            </a:pPr>
            <a:r>
              <a:rPr lang="en-US" sz="4000" dirty="0" smtClean="0"/>
              <a:t>The </a:t>
            </a:r>
            <a:r>
              <a:rPr lang="en-US" sz="4000" dirty="0" smtClean="0"/>
              <a:t>occasion </a:t>
            </a:r>
            <a:r>
              <a:rPr lang="en-US" sz="4000" i="1" dirty="0" smtClean="0"/>
              <a:t>(often, but not always)</a:t>
            </a:r>
            <a:endParaRPr 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1266104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135</TotalTime>
  <Words>360</Words>
  <Application>Microsoft Office PowerPoint</Application>
  <PresentationFormat>Widescreen</PresentationFormat>
  <Paragraphs>50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Cambria</vt:lpstr>
      <vt:lpstr>Courier New</vt:lpstr>
      <vt:lpstr>Trebuchet MS</vt:lpstr>
      <vt:lpstr>Wingdings</vt:lpstr>
      <vt:lpstr>Berlin</vt:lpstr>
      <vt:lpstr>‘Free Response’</vt:lpstr>
      <vt:lpstr>BALANCE</vt:lpstr>
      <vt:lpstr>QUOTATIONS</vt:lpstr>
      <vt:lpstr>INTRODUCTIONS</vt:lpstr>
      <vt:lpstr>GOING ASTRAY</vt:lpstr>
      <vt:lpstr>AUDIENCE</vt:lpstr>
      <vt:lpstr>WRITERS</vt:lpstr>
      <vt:lpstr>PRESENTATION</vt:lpstr>
      <vt:lpstr>BASIC ELEMENTS</vt:lpstr>
      <vt:lpstr>GRAMMAR &amp; POINTING</vt:lpstr>
      <vt:lpstr>RHYME</vt:lpstr>
      <vt:lpstr>VOCABULARY</vt:lpstr>
      <vt:lpstr>ALLUSIONS</vt:lpstr>
      <vt:lpstr>an envoy…</vt:lpstr>
    </vt:vector>
  </TitlesOfParts>
  <Company>at the Sign of the Dog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ESSAYS: QUESTIONS 1 &amp; 2</dc:title>
  <dc:creator>Skip Nicholson</dc:creator>
  <cp:lastModifiedBy>Skip Nicholson</cp:lastModifiedBy>
  <cp:revision>12</cp:revision>
  <dcterms:created xsi:type="dcterms:W3CDTF">2013-03-20T19:54:58Z</dcterms:created>
  <dcterms:modified xsi:type="dcterms:W3CDTF">2014-11-13T08:00:25Z</dcterms:modified>
</cp:coreProperties>
</file>